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317" r:id="rId2"/>
    <p:sldId id="259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43" r:id="rId23"/>
    <p:sldId id="348" r:id="rId24"/>
    <p:sldId id="346" r:id="rId25"/>
  </p:sldIdLst>
  <p:sldSz cx="12192000" cy="6858000"/>
  <p:notesSz cx="6858000" cy="9144000"/>
  <p:defaultTextStyle>
    <a:defPPr>
      <a:defRPr lang="en-US"/>
    </a:defPPr>
    <a:lvl1pPr marL="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9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6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9" autoAdjust="0"/>
    <p:restoredTop sz="95062" autoAdjust="0"/>
  </p:normalViewPr>
  <p:slideViewPr>
    <p:cSldViewPr>
      <p:cViewPr varScale="1">
        <p:scale>
          <a:sx n="125" d="100"/>
          <a:sy n="125" d="100"/>
        </p:scale>
        <p:origin x="160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9FB20-1BAE-8E4A-9180-42CF8D674309}" type="datetimeFigureOut">
              <a:rPr lang="en-US" smtClean="0"/>
              <a:t>1/17/18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7983A-DE11-C34E-BCCB-48DFFDA6E2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4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59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181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77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36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295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54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131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72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hyperlink" Target="https://acecloud.webex.com/acecloud/ldr.php?RCID=0bdc5e4f364f4da0109aeb969006e4f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2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https://acecloud.webex.com/acecloud/ldr.php?RCID=0bdc5e4f364f4da0109aeb969006e4f4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sp>
        <p:nvSpPr>
          <p:cNvPr id="8" name="Shape 33"/>
          <p:cNvSpPr/>
          <p:nvPr userDrawn="1"/>
        </p:nvSpPr>
        <p:spPr>
          <a:xfrm>
            <a:off x="-18340" y="5033624"/>
            <a:ext cx="12210340" cy="1885393"/>
          </a:xfrm>
          <a:prstGeom prst="rect">
            <a:avLst/>
          </a:prstGeom>
          <a:solidFill>
            <a:srgbClr val="FFFFFF">
              <a:alpha val="9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9" name="Shape 33"/>
          <p:cNvSpPr/>
          <p:nvPr userDrawn="1"/>
        </p:nvSpPr>
        <p:spPr>
          <a:xfrm>
            <a:off x="-7060" y="6273802"/>
            <a:ext cx="12217400" cy="645215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1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1360" y="5326402"/>
            <a:ext cx="10515600" cy="861813"/>
          </a:xfrm>
          <a:prstGeom prst="rect">
            <a:avLst/>
          </a:prstGeom>
        </p:spPr>
        <p:txBody>
          <a:bodyPr/>
          <a:lstStyle>
            <a:lvl1pPr>
              <a:defRPr sz="48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Your title goes here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049732" y="6456485"/>
            <a:ext cx="4837471" cy="24276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0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6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457326" y="2470519"/>
            <a:ext cx="9277351" cy="723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“This is where the quote goes.”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517868" y="3445041"/>
            <a:ext cx="2971800" cy="400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- Attribution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22302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6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 hasCustomPrompt="1"/>
          </p:nvPr>
        </p:nvSpPr>
        <p:spPr>
          <a:xfrm>
            <a:off x="3238500" y="1524000"/>
            <a:ext cx="5486400" cy="430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Media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97097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2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657596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6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706533" y="255693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746124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13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3218" cy="6079910"/>
          </a:xfrm>
          <a:prstGeom prst="rect">
            <a:avLst/>
          </a:prstGeom>
        </p:spPr>
      </p:pic>
      <p:sp>
        <p:nvSpPr>
          <p:cNvPr id="14" name="Shape 33"/>
          <p:cNvSpPr/>
          <p:nvPr userDrawn="1"/>
        </p:nvSpPr>
        <p:spPr>
          <a:xfrm>
            <a:off x="0" y="4998692"/>
            <a:ext cx="12204700" cy="1902917"/>
          </a:xfrm>
          <a:prstGeom prst="rect">
            <a:avLst/>
          </a:prstGeom>
          <a:solidFill>
            <a:srgbClr val="FFFFFF">
              <a:alpha val="9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6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1360" y="5326402"/>
            <a:ext cx="10515600" cy="861813"/>
          </a:xfrm>
          <a:prstGeom prst="rect">
            <a:avLst/>
          </a:prstGeom>
        </p:spPr>
        <p:txBody>
          <a:bodyPr/>
          <a:lstStyle>
            <a:lvl1pPr>
              <a:defRPr sz="48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Your title goes here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049732" y="6456485"/>
            <a:ext cx="4837471" cy="24276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31"/>
            <a:ext cx="12192000" cy="6279576"/>
          </a:xfrm>
          <a:prstGeom prst="rect">
            <a:avLst/>
          </a:prstGeom>
        </p:spPr>
      </p:pic>
      <p:sp>
        <p:nvSpPr>
          <p:cNvPr id="12" name="Shape 33"/>
          <p:cNvSpPr/>
          <p:nvPr userDrawn="1"/>
        </p:nvSpPr>
        <p:spPr>
          <a:xfrm>
            <a:off x="-38098" y="4998692"/>
            <a:ext cx="12230098" cy="1902917"/>
          </a:xfrm>
          <a:prstGeom prst="rect">
            <a:avLst/>
          </a:prstGeom>
          <a:solidFill>
            <a:srgbClr val="FFFFFF">
              <a:alpha val="9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8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1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1360" y="5326402"/>
            <a:ext cx="10515600" cy="861813"/>
          </a:xfrm>
          <a:prstGeom prst="rect">
            <a:avLst/>
          </a:prstGeom>
        </p:spPr>
        <p:txBody>
          <a:bodyPr/>
          <a:lstStyle>
            <a:lvl1pPr>
              <a:defRPr sz="48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Your title goes here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049732" y="6456485"/>
            <a:ext cx="4837471" cy="24276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3"/>
          <p:cNvSpPr/>
          <p:nvPr userDrawn="1"/>
        </p:nvSpPr>
        <p:spPr>
          <a:xfrm>
            <a:off x="9621" y="1"/>
            <a:ext cx="12203760" cy="6869759"/>
          </a:xfrm>
          <a:prstGeom prst="rect">
            <a:avLst/>
          </a:prstGeom>
          <a:gradFill>
            <a:gsLst>
              <a:gs pos="0">
                <a:srgbClr val="9ACA57"/>
              </a:gs>
              <a:gs pos="100000">
                <a:srgbClr val="6AB850"/>
              </a:gs>
            </a:gsLst>
            <a:lin ang="5935093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71" y="6471488"/>
            <a:ext cx="1259276" cy="247921"/>
          </a:xfrm>
          <a:prstGeom prst="rect">
            <a:avLst/>
          </a:prstGeom>
        </p:spPr>
      </p:pic>
      <p:sp>
        <p:nvSpPr>
          <p:cNvPr id="10" name="Shape 5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190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3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999504"/>
            <a:ext cx="10515600" cy="870754"/>
          </a:xfrm>
          <a:prstGeom prst="rect">
            <a:avLst/>
          </a:prstGeom>
        </p:spPr>
        <p:txBody>
          <a:bodyPr/>
          <a:lstStyle>
            <a:lvl1pPr algn="ctr">
              <a:defRPr sz="485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presentation section</a:t>
            </a:r>
            <a:endParaRPr lang="en-US" dirty="0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83172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81360" y="1111916"/>
            <a:ext cx="10515254" cy="5317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Secondary 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81360" y="1801419"/>
            <a:ext cx="10515254" cy="22631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Body copy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47953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81706" y="1153533"/>
            <a:ext cx="10515254" cy="492089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Body copy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5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ulle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8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1360" y="1813861"/>
            <a:ext cx="10515600" cy="1584420"/>
          </a:xfrm>
          <a:prstGeom prst="rect">
            <a:avLst/>
          </a:prstGeom>
        </p:spPr>
        <p:txBody>
          <a:bodyPr/>
          <a:lstStyle>
            <a:lvl1pPr marL="228600" indent="-228600">
              <a:buFont typeface="LucidaGrande" charset="0"/>
              <a:buChar char="●"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33363" indent="223838">
              <a:buFont typeface=".AppleSystemUIFont" charset="-120"/>
              <a:buChar char="–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466725" indent="234950">
              <a:buFont typeface="LucidaGrande" charset="0"/>
              <a:buChar char="○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701675" indent="215900">
              <a:buFont typeface=".AppleSystemUIFont" charset="-120"/>
              <a:buChar char="-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17575" indent="234950">
              <a:buFont typeface="HiraMinProN-W3" charset="-128"/>
              <a:buChar char="・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1328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8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635647" y="2401538"/>
            <a:ext cx="3385462" cy="1584420"/>
          </a:xfrm>
          <a:prstGeom prst="rect">
            <a:avLst/>
          </a:prstGeom>
        </p:spPr>
        <p:txBody>
          <a:bodyPr/>
          <a:lstStyle>
            <a:lvl1pPr marL="228600" indent="-228600">
              <a:buFont typeface="LucidaGrande" charset="0"/>
              <a:buChar char="●"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33363" indent="223838">
              <a:buFont typeface=".AppleSystemUIFont" charset="-120"/>
              <a:buChar char="–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466725" indent="234950">
              <a:buFont typeface="LucidaGrande" charset="0"/>
              <a:buChar char="○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701675" indent="215900">
              <a:buFont typeface=".AppleSystemUIFont" charset="-120"/>
              <a:buChar char="-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17575" indent="234950">
              <a:buFont typeface="HiraMinProN-W3" charset="-128"/>
              <a:buChar char="・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162800" y="2401538"/>
            <a:ext cx="3385462" cy="1584420"/>
          </a:xfrm>
          <a:prstGeom prst="rect">
            <a:avLst/>
          </a:prstGeom>
        </p:spPr>
        <p:txBody>
          <a:bodyPr/>
          <a:lstStyle>
            <a:lvl1pPr marL="228600" indent="-228600">
              <a:buFont typeface="LucidaGrande" charset="0"/>
              <a:buChar char="●"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33363" indent="223838">
              <a:buFont typeface=".AppleSystemUIFont" charset="-120"/>
              <a:buChar char="–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466725" indent="234950">
              <a:buFont typeface="LucidaGrande" charset="0"/>
              <a:buChar char="○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701675" indent="215900">
              <a:buFont typeface=".AppleSystemUIFont" charset="-120"/>
              <a:buChar char="-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17575" indent="234950">
              <a:buFont typeface="HiraMinProN-W3" charset="-128"/>
              <a:buChar char="・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5492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6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5" name="Shape 82"/>
          <p:cNvSpPr/>
          <p:nvPr userDrawn="1"/>
        </p:nvSpPr>
        <p:spPr>
          <a:xfrm>
            <a:off x="3277485" y="3186482"/>
            <a:ext cx="802211" cy="1"/>
          </a:xfrm>
          <a:prstGeom prst="line">
            <a:avLst/>
          </a:prstGeom>
          <a:ln w="63500">
            <a:solidFill>
              <a:srgbClr val="00AFEE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7" name="Shape 83"/>
          <p:cNvSpPr/>
          <p:nvPr userDrawn="1"/>
        </p:nvSpPr>
        <p:spPr>
          <a:xfrm>
            <a:off x="7417686" y="3186481"/>
            <a:ext cx="802211" cy="0"/>
          </a:xfrm>
          <a:prstGeom prst="line">
            <a:avLst/>
          </a:prstGeom>
          <a:ln w="63500">
            <a:solidFill>
              <a:srgbClr val="00AFEE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856017" y="2967405"/>
            <a:ext cx="1504951" cy="4381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Step one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996217" y="2967405"/>
            <a:ext cx="1504951" cy="4381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Step two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36418" y="2967405"/>
            <a:ext cx="1714679" cy="4581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Step three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10191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3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62" r:id="rId3"/>
    <p:sldLayoutId id="2147483664" r:id="rId4"/>
    <p:sldLayoutId id="2147483665" r:id="rId5"/>
    <p:sldLayoutId id="2147483676" r:id="rId6"/>
    <p:sldLayoutId id="2147483666" r:id="rId7"/>
    <p:sldLayoutId id="2147483674" r:id="rId8"/>
    <p:sldLayoutId id="2147483667" r:id="rId9"/>
    <p:sldLayoutId id="2147483671" r:id="rId10"/>
    <p:sldLayoutId id="2147483668" r:id="rId11"/>
    <p:sldLayoutId id="2147483670" r:id="rId12"/>
    <p:sldLayoutId id="2147483672" r:id="rId13"/>
    <p:sldLayoutId id="214748367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ws.amazon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lambda/latest/dg/lambda-python-how-to-create-deployment-package.html" TargetMode="External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ropbox.com/s/nitaypfazoq9yml/Archive.zip?dl=0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t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lexa.amazon.com/" TargetMode="Externa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cecloud.webex.com/acecloud/ldr.php?RCID=1e60d5d6bc74b5fe72c631b105d066ef" TargetMode="External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eveloper.amazon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eveloper.amazon.com/" TargetMode="Externa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ropbox.com/s/97ce8agwwou1qfl/IntentSchema.txt?dl=0" TargetMode="Externa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ropbox.com/s/fkh7t1abposwyb9/SampleUtterances.txt?dl=0" TargetMode="Externa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60" y="5326402"/>
            <a:ext cx="11253440" cy="861813"/>
          </a:xfrm>
        </p:spPr>
        <p:txBody>
          <a:bodyPr/>
          <a:lstStyle/>
          <a:p>
            <a:r>
              <a:rPr lang="en-US" dirty="0" smtClean="0"/>
              <a:t>Meraki Dashboard API &amp; Amazon </a:t>
            </a:r>
            <a:r>
              <a:rPr lang="en-US" dirty="0" smtClean="0"/>
              <a:t>Alexa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Setup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69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Account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Login to your </a:t>
            </a:r>
            <a:r>
              <a:rPr lang="en-US" sz="2000" dirty="0" smtClean="0">
                <a:hlinkClick r:id="rId2"/>
              </a:rPr>
              <a:t>AWS account</a:t>
            </a:r>
            <a:r>
              <a:rPr lang="en-US" sz="2000" dirty="0" smtClean="0"/>
              <a:t>, which will </a:t>
            </a:r>
            <a:r>
              <a:rPr lang="en-US" sz="2000" dirty="0"/>
              <a:t>be used for access to </a:t>
            </a:r>
            <a:r>
              <a:rPr lang="en-US" sz="2000" dirty="0" smtClean="0"/>
              <a:t>Lambda </a:t>
            </a:r>
            <a:r>
              <a:rPr lang="en-US" sz="2000" dirty="0"/>
              <a:t>where the code associated with your custom skill will </a:t>
            </a:r>
            <a:r>
              <a:rPr lang="en-US" sz="2000" dirty="0" smtClean="0"/>
              <a:t>run. You </a:t>
            </a:r>
            <a:r>
              <a:rPr lang="en-US" sz="2000" dirty="0"/>
              <a:t>may have to setup payment info, but </a:t>
            </a:r>
            <a:r>
              <a:rPr lang="en-US" sz="2000" dirty="0" smtClean="0"/>
              <a:t>can use the </a:t>
            </a:r>
            <a:r>
              <a:rPr lang="en-US" sz="2000" dirty="0"/>
              <a:t>Lambda free </a:t>
            </a:r>
            <a:r>
              <a:rPr lang="en-US" sz="2000" dirty="0" smtClean="0"/>
              <a:t>tier, which </a:t>
            </a:r>
            <a:r>
              <a:rPr lang="en-US" sz="2000" dirty="0"/>
              <a:t>is under 1M </a:t>
            </a:r>
            <a:r>
              <a:rPr lang="en-US" sz="2000" dirty="0" smtClean="0"/>
              <a:t>requests per month.</a:t>
            </a:r>
          </a:p>
          <a:p>
            <a:r>
              <a:rPr lang="en-US" sz="2000" dirty="0"/>
              <a:t>Lambda is only available in US East (N. Virginia) currently. Be sure to select that region to see the Lambda option</a:t>
            </a:r>
          </a:p>
          <a:p>
            <a:endParaRPr lang="en-US" sz="2000" dirty="0"/>
          </a:p>
          <a:p>
            <a:r>
              <a:rPr lang="en-US" sz="2000" dirty="0"/>
              <a:t>Search for Lambda and “</a:t>
            </a:r>
            <a:r>
              <a:rPr lang="en-US" sz="2000" dirty="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rPr>
              <a:t>author from scratch</a:t>
            </a:r>
            <a:r>
              <a:rPr lang="en-US" sz="2000" dirty="0"/>
              <a:t>”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10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grpSp>
        <p:nvGrpSpPr>
          <p:cNvPr id="12" name="Group 11"/>
          <p:cNvGrpSpPr/>
          <p:nvPr/>
        </p:nvGrpSpPr>
        <p:grpSpPr>
          <a:xfrm>
            <a:off x="3960840" y="2508516"/>
            <a:ext cx="3556640" cy="593808"/>
            <a:chOff x="5361717" y="2415481"/>
            <a:chExt cx="3556640" cy="593808"/>
          </a:xfrm>
        </p:grpSpPr>
        <p:pic>
          <p:nvPicPr>
            <p:cNvPr id="13" name="Screen Shot 2016-09-09 at 2.26.57 AM.png" descr="Screen Shot 2016-09-09 at 2.26.57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61717" y="2478740"/>
              <a:ext cx="3556640" cy="530549"/>
            </a:xfrm>
            <a:prstGeom prst="rect">
              <a:avLst/>
            </a:prstGeom>
            <a:ln w="12700">
              <a:solidFill>
                <a:schemeClr val="accent5"/>
              </a:solidFill>
              <a:miter lim="400000"/>
            </a:ln>
          </p:spPr>
        </p:pic>
        <p:sp>
          <p:nvSpPr>
            <p:cNvPr id="14" name="Oval"/>
            <p:cNvSpPr/>
            <p:nvPr/>
          </p:nvSpPr>
          <p:spPr>
            <a:xfrm>
              <a:off x="6982376" y="2415481"/>
              <a:ext cx="1040868" cy="512689"/>
            </a:xfrm>
            <a:prstGeom prst="ellipse">
              <a:avLst/>
            </a:prstGeom>
            <a:ln w="50800">
              <a:solidFill>
                <a:schemeClr val="accent5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  <p:pic>
        <p:nvPicPr>
          <p:cNvPr id="16" name="Screen Shot 2017-10-11 at 22.24.32.png" descr="Screen Shot 2017-10-11 at 22.24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3524494"/>
            <a:ext cx="6883803" cy="2690652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7" name="Oval"/>
          <p:cNvSpPr/>
          <p:nvPr/>
        </p:nvSpPr>
        <p:spPr>
          <a:xfrm>
            <a:off x="1696314" y="4231336"/>
            <a:ext cx="2453807" cy="931919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8" name="Screen Shot 2017-10-11 at 22.25.04.png" descr="Screen Shot 2017-10-11 at 22.25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4042" y="4231336"/>
            <a:ext cx="2485312" cy="1435993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9" name="Oval"/>
          <p:cNvSpPr/>
          <p:nvPr/>
        </p:nvSpPr>
        <p:spPr>
          <a:xfrm>
            <a:off x="8223425" y="5205283"/>
            <a:ext cx="1722798" cy="564347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95064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(1/6)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Name </a:t>
            </a:r>
            <a:r>
              <a:rPr lang="en-US" sz="2000" dirty="0"/>
              <a:t>the Lambda function, and choose “</a:t>
            </a:r>
            <a:r>
              <a:rPr lang="en-US" sz="2000" dirty="0">
                <a:solidFill>
                  <a:schemeClr val="accent3"/>
                </a:solidFill>
              </a:rPr>
              <a:t>Create a a custom role</a:t>
            </a:r>
            <a:r>
              <a:rPr lang="en-US" sz="2000" dirty="0"/>
              <a:t>”: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11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28270" y="1681162"/>
            <a:ext cx="8821779" cy="3865632"/>
            <a:chOff x="1685111" y="2294449"/>
            <a:chExt cx="8821779" cy="3865632"/>
          </a:xfrm>
        </p:grpSpPr>
        <p:pic>
          <p:nvPicPr>
            <p:cNvPr id="16" name="Screen Shot 2017-10-11 at 22.36.12.png" descr="Screen Shot 2017-10-11 at 22.36.1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85111" y="2294449"/>
              <a:ext cx="8821779" cy="3865632"/>
            </a:xfrm>
            <a:prstGeom prst="rect">
              <a:avLst/>
            </a:prstGeom>
            <a:ln w="12700">
              <a:noFill/>
              <a:miter lim="400000"/>
            </a:ln>
          </p:spPr>
        </p:pic>
        <p:sp>
          <p:nvSpPr>
            <p:cNvPr id="17" name="Oval"/>
            <p:cNvSpPr/>
            <p:nvPr/>
          </p:nvSpPr>
          <p:spPr>
            <a:xfrm>
              <a:off x="2421061" y="3919121"/>
              <a:ext cx="970104" cy="421719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8" name="Oval"/>
            <p:cNvSpPr/>
            <p:nvPr/>
          </p:nvSpPr>
          <p:spPr>
            <a:xfrm>
              <a:off x="2557983" y="4746606"/>
              <a:ext cx="1393660" cy="421718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1466714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(2/6)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Select </a:t>
            </a:r>
            <a:r>
              <a:rPr lang="en-US" sz="2000" dirty="0"/>
              <a:t>the following for role summary, then </a:t>
            </a:r>
            <a:r>
              <a:rPr lang="en-US" sz="2000" b="1" dirty="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rPr>
              <a:t>Allow</a:t>
            </a:r>
            <a:r>
              <a:rPr lang="en-US" sz="2000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12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grpSp>
        <p:nvGrpSpPr>
          <p:cNvPr id="9" name="Group 8"/>
          <p:cNvGrpSpPr/>
          <p:nvPr/>
        </p:nvGrpSpPr>
        <p:grpSpPr>
          <a:xfrm>
            <a:off x="2073851" y="1561405"/>
            <a:ext cx="7330617" cy="4105146"/>
            <a:chOff x="2430692" y="2077407"/>
            <a:chExt cx="7330617" cy="4105146"/>
          </a:xfrm>
        </p:grpSpPr>
        <p:pic>
          <p:nvPicPr>
            <p:cNvPr id="10" name="Screen Shot 2017-10-11 at 22.36.29.png" descr="Screen Shot 2017-10-11 at 22.36.2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30692" y="2077407"/>
              <a:ext cx="7330617" cy="4105146"/>
            </a:xfrm>
            <a:prstGeom prst="rect">
              <a:avLst/>
            </a:prstGeom>
            <a:ln w="12700">
              <a:noFill/>
              <a:miter lim="400000"/>
            </a:ln>
          </p:spPr>
        </p:pic>
        <p:sp>
          <p:nvSpPr>
            <p:cNvPr id="11" name="Oval"/>
            <p:cNvSpPr/>
            <p:nvPr/>
          </p:nvSpPr>
          <p:spPr>
            <a:xfrm>
              <a:off x="4326061" y="4681122"/>
              <a:ext cx="1905954" cy="421718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2" name="Oval"/>
            <p:cNvSpPr/>
            <p:nvPr/>
          </p:nvSpPr>
          <p:spPr>
            <a:xfrm>
              <a:off x="4367733" y="5187137"/>
              <a:ext cx="1822611" cy="421718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137703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</a:t>
            </a:r>
            <a:r>
              <a:rPr lang="en-US" dirty="0"/>
              <a:t>Function </a:t>
            </a:r>
            <a:r>
              <a:rPr lang="en-US" dirty="0" smtClean="0"/>
              <a:t>(3/6</a:t>
            </a:r>
            <a:r>
              <a:rPr lang="en-US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Increase </a:t>
            </a:r>
            <a:r>
              <a:rPr lang="en-US" sz="2000" dirty="0"/>
              <a:t>timeout to handle longer scripts &amp; processes (recommended at least 15 </a:t>
            </a:r>
            <a:r>
              <a:rPr lang="en-US" sz="2000" dirty="0" smtClean="0"/>
              <a:t>seconds as the bare minimum, and can be even longer like 30 or more), </a:t>
            </a:r>
            <a:r>
              <a:rPr lang="en-US" sz="2000" dirty="0"/>
              <a:t>and </a:t>
            </a:r>
            <a:r>
              <a:rPr lang="en-US" sz="2000" b="1" dirty="0">
                <a:latin typeface="Helvetica"/>
                <a:ea typeface="Helvetica"/>
                <a:cs typeface="Helvetica"/>
                <a:sym typeface="Helvetica"/>
              </a:rPr>
              <a:t>save</a:t>
            </a:r>
            <a:r>
              <a:rPr lang="en-US" sz="2000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13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71227" y="1752600"/>
            <a:ext cx="5335866" cy="3876670"/>
            <a:chOff x="2831115" y="2693789"/>
            <a:chExt cx="5335866" cy="3876670"/>
          </a:xfrm>
        </p:grpSpPr>
        <p:pic>
          <p:nvPicPr>
            <p:cNvPr id="14" name="Screen Shot 2017-10-11 at 22.37.44.png" descr="Screen Shot 2017-10-11 at 22.37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831115" y="2693789"/>
              <a:ext cx="5335866" cy="3876670"/>
            </a:xfrm>
            <a:prstGeom prst="rect">
              <a:avLst/>
            </a:prstGeom>
            <a:ln w="12700">
              <a:noFill/>
              <a:miter lim="400000"/>
            </a:ln>
          </p:spPr>
        </p:pic>
        <p:sp>
          <p:nvSpPr>
            <p:cNvPr id="15" name="Oval"/>
            <p:cNvSpPr/>
            <p:nvPr/>
          </p:nvSpPr>
          <p:spPr>
            <a:xfrm>
              <a:off x="3040186" y="2930903"/>
              <a:ext cx="1720198" cy="398383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6" name="Oval"/>
            <p:cNvSpPr/>
            <p:nvPr/>
          </p:nvSpPr>
          <p:spPr>
            <a:xfrm>
              <a:off x="4391546" y="4818043"/>
              <a:ext cx="1286317" cy="658355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108115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(4/6)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96902" indent="-296902" defTabSz="390213">
              <a:spcBef>
                <a:spcPts val="2742"/>
              </a:spcBef>
              <a:defRPr sz="3420"/>
            </a:pPr>
            <a:r>
              <a:rPr lang="en-US" sz="2000" dirty="0"/>
              <a:t>Download, modify, and then re-upload </a:t>
            </a:r>
            <a:r>
              <a:rPr lang="en-US" sz="2000" u="sng" dirty="0">
                <a:hlinkClick r:id="rId2"/>
              </a:rPr>
              <a:t>this .ZIP </a:t>
            </a:r>
            <a:r>
              <a:rPr lang="en-US" sz="2000" u="sng" dirty="0" smtClean="0">
                <a:hlinkClick r:id="rId2"/>
              </a:rPr>
              <a:t>file</a:t>
            </a:r>
            <a:r>
              <a:rPr lang="en-US" sz="2000" dirty="0" smtClean="0"/>
              <a:t> into </a:t>
            </a:r>
            <a:r>
              <a:rPr lang="en-US" sz="2000" dirty="0"/>
              <a:t>the “Function code” section; don’t forget to save!</a:t>
            </a:r>
          </a:p>
          <a:p>
            <a:pPr marL="296902" indent="-296902" defTabSz="390213">
              <a:spcBef>
                <a:spcPts val="2742"/>
              </a:spcBef>
              <a:defRPr sz="3420"/>
            </a:pPr>
            <a:r>
              <a:rPr lang="en-US" sz="2000" dirty="0"/>
              <a:t>Logic behind Alexa skill is in </a:t>
            </a:r>
            <a:r>
              <a:rPr lang="en-US" sz="2000" dirty="0">
                <a:solidFill>
                  <a:schemeClr val="accent3"/>
                </a:solidFill>
              </a:rPr>
              <a:t>lambda_function.py</a:t>
            </a:r>
            <a:r>
              <a:rPr lang="en-US" sz="2000" dirty="0"/>
              <a:t> (no need to </a:t>
            </a:r>
            <a:r>
              <a:rPr lang="en-US" sz="2000" dirty="0" smtClean="0"/>
              <a:t>edit, unless you want to add your own functions later)</a:t>
            </a:r>
            <a:endParaRPr lang="en-US" sz="2000" dirty="0"/>
          </a:p>
          <a:p>
            <a:pPr marL="296902" indent="-296902" defTabSz="390213">
              <a:spcBef>
                <a:spcPts val="2742"/>
              </a:spcBef>
              <a:defRPr sz="3420"/>
            </a:pPr>
            <a:r>
              <a:rPr lang="en-US" sz="2000" dirty="0" smtClean="0"/>
              <a:t>Please include and review meraki_info.py, </a:t>
            </a:r>
            <a:r>
              <a:rPr lang="en-US" sz="2000" b="1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making </a:t>
            </a:r>
            <a:r>
              <a:rPr lang="en-US" sz="2000" b="1" dirty="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needed </a:t>
            </a:r>
            <a:r>
              <a:rPr lang="en-US" sz="2000" b="1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edits</a:t>
            </a:r>
            <a:endParaRPr lang="en-US" sz="2000" b="1" dirty="0">
              <a:solidFill>
                <a:schemeClr val="accent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96902" indent="-296902" defTabSz="390213">
              <a:spcBef>
                <a:spcPts val="2742"/>
              </a:spcBef>
              <a:defRPr sz="3420"/>
            </a:pPr>
            <a:r>
              <a:rPr lang="en-US" sz="2000" dirty="0"/>
              <a:t>This deployment package created from the “</a:t>
            </a:r>
            <a:r>
              <a:rPr lang="en-US" sz="2000" u="sng" dirty="0">
                <a:hlinkClick r:id="rId3"/>
              </a:rPr>
              <a:t>advanced scenario</a:t>
            </a:r>
            <a:r>
              <a:rPr lang="en-US" sz="2000" dirty="0"/>
              <a:t>” instructions; if you want to recreate on </a:t>
            </a:r>
            <a:r>
              <a:rPr lang="en-US" sz="2000" dirty="0" smtClean="0"/>
              <a:t>macOS:</a:t>
            </a:r>
            <a:br>
              <a:rPr lang="en-US" sz="2000" dirty="0" smtClean="0"/>
            </a:br>
            <a:r>
              <a:rPr lang="en-US" sz="2000" dirty="0" smtClean="0"/>
              <a:t>1. add </a:t>
            </a:r>
            <a:r>
              <a:rPr lang="en-US" sz="2000" dirty="0"/>
              <a:t>the mentioned setup.cfg file to project </a:t>
            </a:r>
            <a:r>
              <a:rPr lang="en-US" sz="2000" dirty="0" smtClean="0"/>
              <a:t>directory</a:t>
            </a:r>
            <a:br>
              <a:rPr lang="en-US" sz="2000" dirty="0" smtClean="0"/>
            </a:br>
            <a:r>
              <a:rPr lang="en-US" sz="2000" dirty="0" smtClean="0"/>
              <a:t>2. </a:t>
            </a:r>
            <a:r>
              <a:rPr lang="en-US" sz="2000" i="1" dirty="0" smtClean="0">
                <a:latin typeface="Helvetica"/>
                <a:ea typeface="Helvetica"/>
                <a:cs typeface="Helvetica"/>
                <a:sym typeface="Helvetica"/>
              </a:rPr>
              <a:t>navigate </a:t>
            </a:r>
            <a:r>
              <a:rPr lang="en-US" sz="2000" i="1" dirty="0">
                <a:latin typeface="Helvetica"/>
                <a:ea typeface="Helvetica"/>
                <a:cs typeface="Helvetica"/>
                <a:sym typeface="Helvetica"/>
              </a:rPr>
              <a:t>to that project </a:t>
            </a:r>
            <a:r>
              <a:rPr lang="en-US" sz="2000" i="1" dirty="0" smtClean="0">
                <a:latin typeface="Helvetica"/>
                <a:ea typeface="Helvetica"/>
                <a:cs typeface="Helvetica"/>
                <a:sym typeface="Helvetica"/>
              </a:rPr>
              <a:t>directory</a:t>
            </a:r>
            <a:r>
              <a:rPr lang="en-US" sz="2000" dirty="0" smtClean="0"/>
              <a:t>, and then install following modules</a:t>
            </a:r>
            <a:br>
              <a:rPr lang="en-US" sz="2000" dirty="0" smtClean="0"/>
            </a:br>
            <a:r>
              <a:rPr lang="en-US" sz="2000" dirty="0" smtClean="0"/>
              <a:t>3. pip3 </a:t>
            </a:r>
            <a:r>
              <a:rPr lang="en-US" sz="2000" dirty="0"/>
              <a:t>install requests -t /</a:t>
            </a:r>
            <a:r>
              <a:rPr lang="en-US" sz="2000" dirty="0" smtClean="0"/>
              <a:t>path/to/project-dir</a:t>
            </a:r>
            <a:br>
              <a:rPr lang="en-US" sz="2000" dirty="0" smtClean="0"/>
            </a:br>
            <a:r>
              <a:rPr lang="en-US" sz="2000" dirty="0" smtClean="0"/>
              <a:t>4. pip3 </a:t>
            </a:r>
            <a:r>
              <a:rPr lang="en-US" sz="2000" dirty="0"/>
              <a:t>install meraki -t /path/to/project-dir [--upgrade]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14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522" y="4114801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(5/6)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After you have made the necessary changes </a:t>
            </a:r>
            <a:r>
              <a:rPr lang="en-US" sz="2000" dirty="0" smtClean="0"/>
              <a:t>to meraki_info.py, zip </a:t>
            </a:r>
            <a:r>
              <a:rPr lang="en-US" sz="2000" dirty="0"/>
              <a:t>the entire folder's </a:t>
            </a:r>
            <a:r>
              <a:rPr lang="en-US" sz="2000" dirty="0" smtClean="0"/>
              <a:t>contents (</a:t>
            </a:r>
            <a:r>
              <a:rPr lang="en-US" sz="2000" b="1" dirty="0" smtClean="0"/>
              <a:t>not</a:t>
            </a:r>
            <a:r>
              <a:rPr lang="en-US" sz="2000" dirty="0" smtClean="0"/>
              <a:t> the folder itself). For example, similar to this screenshot on macOS: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15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2004" y="2057400"/>
            <a:ext cx="5634312" cy="38386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9202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88" y="1796186"/>
            <a:ext cx="7798944" cy="44219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(6/6)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Upload the ZIP file, select </a:t>
            </a:r>
            <a:r>
              <a:rPr lang="en-US" sz="2000" dirty="0"/>
              <a:t>“</a:t>
            </a:r>
            <a:r>
              <a:rPr lang="en-US" sz="2000" dirty="0">
                <a:solidFill>
                  <a:schemeClr val="accent3"/>
                </a:solidFill>
              </a:rPr>
              <a:t>Python 3.6</a:t>
            </a:r>
            <a:r>
              <a:rPr lang="en-US" sz="2000" dirty="0"/>
              <a:t>” for runtime, change Handler to </a:t>
            </a:r>
            <a:r>
              <a:rPr lang="en-US" sz="2000" dirty="0" smtClean="0"/>
              <a:t>“</a:t>
            </a:r>
            <a:r>
              <a:rPr lang="en-US" sz="2000" dirty="0" smtClean="0">
                <a:solidFill>
                  <a:schemeClr val="accent5"/>
                </a:solidFill>
              </a:rPr>
              <a:t>lambda_function.lambda_handler</a:t>
            </a:r>
            <a:r>
              <a:rPr lang="en-US" sz="2000" dirty="0" smtClean="0"/>
              <a:t>”, and then </a:t>
            </a:r>
            <a:r>
              <a:rPr lang="en-US" sz="2000" b="1" dirty="0">
                <a:solidFill>
                  <a:schemeClr val="accent1"/>
                </a:solidFill>
              </a:rPr>
              <a:t>save</a:t>
            </a:r>
            <a:r>
              <a:rPr lang="en-US" sz="2000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16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sp>
        <p:nvSpPr>
          <p:cNvPr id="10" name="Oval"/>
          <p:cNvSpPr/>
          <p:nvPr/>
        </p:nvSpPr>
        <p:spPr>
          <a:xfrm>
            <a:off x="6817935" y="5334000"/>
            <a:ext cx="2252631" cy="578640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1" name="Oval"/>
          <p:cNvSpPr/>
          <p:nvPr/>
        </p:nvSpPr>
        <p:spPr>
          <a:xfrm>
            <a:off x="4482334" y="5334000"/>
            <a:ext cx="1156466" cy="578640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2" name="Oval"/>
          <p:cNvSpPr/>
          <p:nvPr/>
        </p:nvSpPr>
        <p:spPr>
          <a:xfrm>
            <a:off x="1981200" y="5334000"/>
            <a:ext cx="2024031" cy="1027757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860202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 Trigger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For the Designer section at the top, add the “</a:t>
            </a:r>
            <a:r>
              <a:rPr lang="en-US" sz="2000" dirty="0" smtClean="0">
                <a:solidFill>
                  <a:schemeClr val="accent3"/>
                </a:solidFill>
              </a:rPr>
              <a:t>Alexa Skills Kit</a:t>
            </a:r>
            <a:r>
              <a:rPr lang="en-US" sz="2000" dirty="0" smtClean="0"/>
              <a:t>” as a trigger: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17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49" y="1580836"/>
            <a:ext cx="8176022" cy="4692963"/>
          </a:xfrm>
          <a:prstGeom prst="rect">
            <a:avLst/>
          </a:prstGeom>
        </p:spPr>
      </p:pic>
      <p:sp>
        <p:nvSpPr>
          <p:cNvPr id="20" name="Oval"/>
          <p:cNvSpPr/>
          <p:nvPr/>
        </p:nvSpPr>
        <p:spPr>
          <a:xfrm>
            <a:off x="1905000" y="4038601"/>
            <a:ext cx="838200" cy="381000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Oval"/>
          <p:cNvSpPr/>
          <p:nvPr/>
        </p:nvSpPr>
        <p:spPr>
          <a:xfrm>
            <a:off x="3429000" y="3848101"/>
            <a:ext cx="1295400" cy="571500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958656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Finalizing the Lambda </a:t>
            </a:r>
            <a:r>
              <a:rPr lang="en-US" dirty="0"/>
              <a:t>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12528" indent="-312528">
              <a:defRPr sz="2600"/>
            </a:pPr>
            <a:r>
              <a:rPr lang="en-US" sz="2000" dirty="0"/>
              <a:t>Once your function is created and selected, you should see the </a:t>
            </a:r>
            <a:r>
              <a:rPr lang="en-US" sz="2000" dirty="0">
                <a:solidFill>
                  <a:schemeClr val="accent3"/>
                </a:solidFill>
              </a:rPr>
              <a:t>Amazon Resource Name</a:t>
            </a:r>
            <a:r>
              <a:rPr lang="en-US" sz="2000" dirty="0"/>
              <a:t> located in the upper right of the AWS console like the example below:</a:t>
            </a:r>
          </a:p>
          <a:p>
            <a:pPr marL="312528" indent="-312528">
              <a:defRPr sz="2200"/>
            </a:pPr>
            <a:endParaRPr lang="en-US" dirty="0"/>
          </a:p>
          <a:p>
            <a:pPr marL="312528" indent="-312528">
              <a:defRPr sz="2200"/>
            </a:pPr>
            <a:endParaRPr lang="en-US" dirty="0"/>
          </a:p>
          <a:p>
            <a:pPr marL="312528" indent="-312528">
              <a:defRPr sz="2600"/>
            </a:pPr>
            <a:r>
              <a:rPr lang="en-US" sz="2000" dirty="0"/>
              <a:t>This is the value you will use for the Lambda ARN back </a:t>
            </a:r>
            <a:r>
              <a:rPr lang="en-US" sz="2000" dirty="0" smtClean="0"/>
              <a:t>on the “</a:t>
            </a:r>
            <a:r>
              <a:rPr lang="en-US" sz="2000" dirty="0">
                <a:solidFill>
                  <a:schemeClr val="accent5"/>
                </a:solidFill>
              </a:rPr>
              <a:t>Point to Your Lambda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 smtClean="0"/>
              <a:t>” slide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18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12" name="Screen Shot 2016-09-16 at 11.16.34 AM.png" descr="Screen Shot 2016-09-16 at 11.16.34 AM.png"/>
          <p:cNvPicPr>
            <a:picLocks noChangeAspect="1"/>
          </p:cNvPicPr>
          <p:nvPr/>
        </p:nvPicPr>
        <p:blipFill>
          <a:blip r:embed="rId2">
            <a:extLst/>
          </a:blip>
          <a:srcRect r="13642"/>
          <a:stretch>
            <a:fillRect/>
          </a:stretch>
        </p:blipFill>
        <p:spPr>
          <a:xfrm>
            <a:off x="2830170" y="1752600"/>
            <a:ext cx="5817980" cy="65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60" y="3314078"/>
            <a:ext cx="5257800" cy="27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94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Testing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Enable testing of the skill and enable it on your Echo device via the Alexa </a:t>
            </a:r>
            <a:r>
              <a:rPr lang="en-US" sz="2000" dirty="0" smtClean="0"/>
              <a:t>app or </a:t>
            </a:r>
            <a:r>
              <a:rPr lang="en-US" sz="2000" dirty="0" smtClean="0">
                <a:hlinkClick r:id="rId2"/>
              </a:rPr>
              <a:t>website</a:t>
            </a:r>
            <a:r>
              <a:rPr lang="en-US" sz="2000" dirty="0" smtClean="0"/>
              <a:t>. Make sure that the language selected here (“</a:t>
            </a:r>
            <a:r>
              <a:rPr lang="en-US" sz="2000" dirty="0" smtClean="0">
                <a:solidFill>
                  <a:schemeClr val="accent3"/>
                </a:solidFill>
              </a:rPr>
              <a:t>English (U.S.)</a:t>
            </a:r>
            <a:r>
              <a:rPr lang="en-US" sz="2000" dirty="0" smtClean="0"/>
              <a:t>” in the screenshot, for example) is the same as configured for your Echo on the mobile app or </a:t>
            </a:r>
            <a:r>
              <a:rPr lang="en-US" sz="2000" dirty="0" smtClean="0">
                <a:hlinkClick r:id="rId2"/>
              </a:rPr>
              <a:t>website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19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8" name="Screen Shot 2017-10-12 at 00.15.18.png" descr="Screen Shot 2017-10-12 at 00.15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2956" y="2209800"/>
            <a:ext cx="6666616" cy="3951171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9" name="Oval"/>
          <p:cNvSpPr/>
          <p:nvPr/>
        </p:nvSpPr>
        <p:spPr>
          <a:xfrm>
            <a:off x="2398747" y="4437807"/>
            <a:ext cx="1660792" cy="339398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" name="Oval"/>
          <p:cNvSpPr/>
          <p:nvPr/>
        </p:nvSpPr>
        <p:spPr>
          <a:xfrm>
            <a:off x="4038807" y="3097449"/>
            <a:ext cx="1371393" cy="255351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65858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Alexa Skill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273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To run tests without using your actual Alexa-capable device, use the test section to type in “</a:t>
            </a:r>
            <a:r>
              <a:rPr lang="en-US" sz="2000" dirty="0">
                <a:solidFill>
                  <a:schemeClr val="accent5"/>
                </a:solidFill>
              </a:rPr>
              <a:t>who are you</a:t>
            </a:r>
            <a:r>
              <a:rPr lang="en-US" sz="2000" dirty="0"/>
              <a:t>” </a:t>
            </a:r>
            <a:r>
              <a:rPr lang="en-US" sz="2000" dirty="0" smtClean="0"/>
              <a:t>or “</a:t>
            </a:r>
            <a:r>
              <a:rPr lang="en-US" sz="2000" dirty="0" smtClean="0">
                <a:solidFill>
                  <a:schemeClr val="accent3"/>
                </a:solidFill>
              </a:rPr>
              <a:t>what’s on the roadmap</a:t>
            </a:r>
            <a:r>
              <a:rPr lang="en-US" sz="2000" dirty="0" smtClean="0"/>
              <a:t>”, and </a:t>
            </a:r>
            <a:r>
              <a:rPr lang="en-US" sz="2000" dirty="0"/>
              <a:t>verify the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20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11" name="Screen Shot 2017-10-12 at 00.17.07.png" descr="Screen Shot 2017-10-12 at 00.17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2966" y="1965604"/>
            <a:ext cx="5605781" cy="4108819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2" name="Oval"/>
          <p:cNvSpPr/>
          <p:nvPr/>
        </p:nvSpPr>
        <p:spPr>
          <a:xfrm>
            <a:off x="2839573" y="3014815"/>
            <a:ext cx="1375786" cy="753559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423192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Speech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The voice </a:t>
            </a:r>
            <a:r>
              <a:rPr lang="en-US" sz="2000" dirty="0" smtClean="0"/>
              <a:t>simulator </a:t>
            </a:r>
            <a:r>
              <a:rPr lang="en-US" sz="2000" dirty="0"/>
              <a:t>tool on the test page is helpful for tuning your speech output. Adding a space, comma, etc. can help Alexa read things back clearly and you can format your speech output based on your preference.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21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9" name="Screen Shot 2016-09-09 at 5.19.46 PM.png" descr="Screen Shot 2016-09-09 at 5.19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1197" y="3079577"/>
            <a:ext cx="7651260" cy="1390268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13" name="Screen Shot 2016-09-09 at 2.53.08 AM.png" descr="Screen Shot 2016-09-09 at 2.53.0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2625" y="2367593"/>
            <a:ext cx="1664070" cy="2814237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4" name="Oval"/>
          <p:cNvSpPr/>
          <p:nvPr/>
        </p:nvSpPr>
        <p:spPr>
          <a:xfrm>
            <a:off x="1412625" y="4114800"/>
            <a:ext cx="873375" cy="339398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420279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Alexa Commands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22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394273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Alexa, ask Meraki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81706" y="1153532"/>
            <a:ext cx="10515254" cy="5094868"/>
          </a:xfrm>
        </p:spPr>
        <p:txBody>
          <a:bodyPr>
            <a:no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dirty="0"/>
              <a:t>N</a:t>
            </a:r>
            <a:r>
              <a:rPr lang="en-US" sz="2000" dirty="0" smtClean="0"/>
              <a:t>etwork </a:t>
            </a:r>
            <a:r>
              <a:rPr lang="en-US" sz="2000" dirty="0"/>
              <a:t>usage and </a:t>
            </a:r>
            <a:r>
              <a:rPr lang="en-US" sz="2000" dirty="0" smtClean="0"/>
              <a:t>top </a:t>
            </a:r>
            <a:r>
              <a:rPr lang="en-US" sz="2000" dirty="0"/>
              <a:t>client: </a:t>
            </a:r>
            <a:r>
              <a:rPr lang="en-US" sz="2000" dirty="0" smtClean="0"/>
              <a:t>“</a:t>
            </a:r>
            <a:r>
              <a:rPr lang="en-US" sz="2000" i="1" dirty="0" smtClean="0">
                <a:solidFill>
                  <a:schemeClr val="accent1"/>
                </a:solidFill>
              </a:rPr>
              <a:t>ASK MERAKI WHY’S THE INTERNET SLOW</a:t>
            </a:r>
            <a:r>
              <a:rPr lang="en-US" sz="2000" dirty="0" smtClean="0"/>
              <a:t>”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smtClean="0"/>
              <a:t>Block the </a:t>
            </a:r>
            <a:r>
              <a:rPr lang="en-US" sz="2000" dirty="0" smtClean="0"/>
              <a:t>particular user’s </a:t>
            </a:r>
            <a:r>
              <a:rPr lang="en-US" sz="2000" dirty="0" smtClean="0"/>
              <a:t>client </a:t>
            </a:r>
            <a:r>
              <a:rPr lang="en-US" sz="2000" dirty="0" smtClean="0"/>
              <a:t>devices: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“</a:t>
            </a:r>
            <a:r>
              <a:rPr lang="en-US" sz="2000" i="1" dirty="0" smtClean="0">
                <a:solidFill>
                  <a:schemeClr val="accent5"/>
                </a:solidFill>
              </a:rPr>
              <a:t>ASK MERAKI TO BLOCK SHAY FROM VIDEO STREAMING</a:t>
            </a:r>
            <a:r>
              <a:rPr lang="en-US" sz="2000" dirty="0" smtClean="0"/>
              <a:t>” (substitute with your name and group policy, as in the </a:t>
            </a:r>
            <a:r>
              <a:rPr lang="en-US" sz="2000" dirty="0" err="1" smtClean="0"/>
              <a:t>meraki_info.py</a:t>
            </a:r>
            <a:r>
              <a:rPr lang="en-US" sz="2000" dirty="0" smtClean="0"/>
              <a:t> file)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Some </a:t>
            </a:r>
            <a:r>
              <a:rPr lang="en-US" sz="2000" dirty="0"/>
              <a:t>of the other </a:t>
            </a:r>
            <a:r>
              <a:rPr lang="en-US" sz="2000" dirty="0" smtClean="0"/>
              <a:t>commands:</a:t>
            </a:r>
            <a:endParaRPr lang="en-US" sz="2000" dirty="0" smtClean="0"/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cap="small" dirty="0">
                <a:latin typeface="Arial" charset="0"/>
                <a:ea typeface="Arial" charset="0"/>
                <a:cs typeface="Arial" charset="0"/>
              </a:rPr>
              <a:t>ask meraki to get network status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cap="small" dirty="0">
                <a:latin typeface="Arial" charset="0"/>
                <a:ea typeface="Arial" charset="0"/>
                <a:cs typeface="Arial" charset="0"/>
              </a:rPr>
              <a:t>ask meraki to check license expiration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cap="small" dirty="0">
                <a:latin typeface="Arial" charset="0"/>
                <a:ea typeface="Arial" charset="0"/>
                <a:cs typeface="Arial" charset="0"/>
              </a:rPr>
              <a:t>ask meraki to query device status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cap="small" dirty="0">
                <a:latin typeface="Arial" charset="0"/>
                <a:ea typeface="Arial" charset="0"/>
                <a:cs typeface="Arial" charset="0"/>
              </a:rPr>
              <a:t>ask meraki to get client </a:t>
            </a:r>
            <a:r>
              <a:rPr lang="en-US" sz="2000" i="1" cap="small" dirty="0" smtClean="0">
                <a:latin typeface="Arial" charset="0"/>
                <a:ea typeface="Arial" charset="0"/>
                <a:cs typeface="Arial" charset="0"/>
              </a:rPr>
              <a:t>devices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114300" indent="-342900">
              <a:buFont typeface="+mj-lt"/>
              <a:buAutoNum type="arabicPeriod"/>
            </a:pPr>
            <a:r>
              <a:rPr lang="en-US" sz="2000" dirty="0" smtClean="0"/>
              <a:t>Create your own by adding the </a:t>
            </a:r>
            <a:r>
              <a:rPr lang="en-US" sz="2000" dirty="0" smtClean="0">
                <a:solidFill>
                  <a:schemeClr val="accent1"/>
                </a:solidFill>
              </a:rPr>
              <a:t>intent, utterances, and function</a:t>
            </a:r>
            <a:r>
              <a:rPr lang="en-US" sz="2000" dirty="0" smtClean="0"/>
              <a:t> into </a:t>
            </a:r>
            <a:r>
              <a:rPr lang="en-US" sz="2000" dirty="0" err="1" smtClean="0"/>
              <a:t>lambda_function.py</a:t>
            </a:r>
            <a:r>
              <a:rPr lang="en-US" sz="2000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75186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R</a:t>
            </a:r>
            <a:r>
              <a:rPr lang="en-US" dirty="0" smtClean="0">
                <a:solidFill>
                  <a:schemeClr val="accent3"/>
                </a:solidFill>
              </a:rPr>
              <a:t>ecording link: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acecloud.webex.com/acecloud/ldr.php?RCID=1e60d5d6bc74b5fe72c631b105d066ef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[Start </a:t>
            </a:r>
            <a:r>
              <a:rPr lang="mr-IN" dirty="0" smtClean="0"/>
              <a:t>–</a:t>
            </a:r>
            <a:r>
              <a:rPr lang="en-US" dirty="0" smtClean="0"/>
              <a:t> 1:04] Getting started with Dashboard API</a:t>
            </a:r>
            <a:endParaRPr lang="en-US" dirty="0"/>
          </a:p>
          <a:p>
            <a:r>
              <a:rPr lang="en-US" dirty="0" smtClean="0">
                <a:solidFill>
                  <a:schemeClr val="accent5"/>
                </a:solidFill>
              </a:rPr>
              <a:t>[1:05 </a:t>
            </a:r>
            <a:r>
              <a:rPr lang="mr-IN" dirty="0" smtClean="0">
                <a:solidFill>
                  <a:schemeClr val="accent5"/>
                </a:solidFill>
              </a:rPr>
              <a:t>–</a:t>
            </a:r>
            <a:r>
              <a:rPr lang="en-US" dirty="0" smtClean="0">
                <a:solidFill>
                  <a:schemeClr val="accent5"/>
                </a:solidFill>
              </a:rPr>
              <a:t> 2:19] Python script to create networks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 smtClean="0"/>
              <a:t>[2:20 </a:t>
            </a:r>
            <a:r>
              <a:rPr lang="mr-IN" dirty="0" smtClean="0"/>
              <a:t>–</a:t>
            </a:r>
            <a:r>
              <a:rPr lang="en-US" dirty="0" smtClean="0"/>
              <a:t> 3:59] Python script to update SSIDs/PSKs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[4:00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5:21] Alexa call to gather client usage</a:t>
            </a:r>
          </a:p>
          <a:p>
            <a:r>
              <a:rPr lang="en-US" dirty="0" smtClean="0"/>
              <a:t>[5:22 </a:t>
            </a:r>
            <a:r>
              <a:rPr lang="mr-IN" dirty="0" smtClean="0"/>
              <a:t>–</a:t>
            </a:r>
            <a:r>
              <a:rPr lang="en-US" dirty="0" smtClean="0"/>
              <a:t> 8:11] Group policy assignment call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[8:12 </a:t>
            </a:r>
            <a:r>
              <a:rPr lang="mr-IN" dirty="0" smtClean="0">
                <a:solidFill>
                  <a:schemeClr val="accent1"/>
                </a:solidFill>
              </a:rPr>
              <a:t>–</a:t>
            </a:r>
            <a:r>
              <a:rPr lang="en-US" dirty="0" smtClean="0">
                <a:solidFill>
                  <a:schemeClr val="accent1"/>
                </a:solidFill>
              </a:rPr>
              <a:t> 9:46] Systems Manager endpoint call</a:t>
            </a:r>
          </a:p>
          <a:p>
            <a:r>
              <a:rPr lang="en-US" dirty="0" smtClean="0"/>
              <a:t>[9:47 </a:t>
            </a:r>
            <a:r>
              <a:rPr lang="mr-IN" dirty="0" smtClean="0"/>
              <a:t>–</a:t>
            </a:r>
            <a:r>
              <a:rPr lang="en-US" dirty="0" smtClean="0"/>
              <a:t> End] Delete them networks!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24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362200"/>
            <a:ext cx="56184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5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75024" indent="-275024" defTabSz="361460">
              <a:spcBef>
                <a:spcPts val="2531"/>
              </a:spcBef>
              <a:defRPr sz="3168"/>
            </a:pPr>
            <a:r>
              <a:rPr lang="en-US" sz="2000" dirty="0" smtClean="0"/>
              <a:t>You </a:t>
            </a:r>
            <a:r>
              <a:rPr lang="en-US" sz="2000" dirty="0"/>
              <a:t>will </a:t>
            </a:r>
            <a:r>
              <a:rPr lang="en-US" sz="2000" dirty="0" smtClean="0"/>
              <a:t>need:</a:t>
            </a:r>
            <a:endParaRPr lang="en-US" sz="2000" dirty="0"/>
          </a:p>
          <a:p>
            <a:pPr marL="785785" lvl="1" indent="-392892" defTabSz="361460">
              <a:spcBef>
                <a:spcPts val="2531"/>
              </a:spcBef>
              <a:buSzPct val="100000"/>
              <a:buAutoNum type="arabicPeriod"/>
              <a:defRPr sz="3168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Amazon Echo device or Alexa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package</a:t>
            </a:r>
            <a:br>
              <a:rPr lang="en-US" sz="20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running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on a device (like a Raspberry Pi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),</a:t>
            </a:r>
            <a:br>
              <a:rPr lang="en-US" sz="20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or the Amazon Shopping mobile app</a:t>
            </a:r>
            <a:br>
              <a:rPr lang="en-US" sz="20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on Android/iPhone (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pictured right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785785" lvl="1" indent="-392892" defTabSz="361460">
              <a:spcBef>
                <a:spcPts val="2531"/>
              </a:spcBef>
              <a:buSzPct val="100000"/>
              <a:buAutoNum type="arabicPeriod"/>
              <a:defRPr sz="3168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Account on </a:t>
            </a:r>
            <a:r>
              <a:rPr lang="en-US" sz="2000" u="sng" dirty="0">
                <a:latin typeface="Arial" charset="0"/>
                <a:ea typeface="Arial" charset="0"/>
                <a:cs typeface="Arial" charset="0"/>
                <a:hlinkClick r:id="rId2"/>
              </a:rPr>
              <a:t>developer.amazon.com</a:t>
            </a:r>
          </a:p>
          <a:p>
            <a:pPr marL="785785" lvl="1" indent="-392892" defTabSz="361460">
              <a:spcBef>
                <a:spcPts val="2531"/>
              </a:spcBef>
              <a:buSzPct val="100000"/>
              <a:buAutoNum type="arabicPeriod"/>
              <a:defRPr sz="3168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Account on </a:t>
            </a:r>
            <a:r>
              <a:rPr lang="en-US" sz="2000" u="sng" dirty="0">
                <a:latin typeface="Arial" charset="0"/>
                <a:ea typeface="Arial" charset="0"/>
                <a:cs typeface="Arial" charset="0"/>
                <a:hlinkClick r:id="rId3"/>
              </a:rPr>
              <a:t>aws.amazon.com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3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954157"/>
            <a:ext cx="2878557" cy="51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Account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Login to </a:t>
            </a:r>
            <a:r>
              <a:rPr lang="en-US" sz="2000" u="sng" dirty="0" smtClean="0">
                <a:hlinkClick r:id="rId2"/>
              </a:rPr>
              <a:t>developer.amazon.com</a:t>
            </a:r>
            <a:r>
              <a:rPr lang="en-US" sz="2000" dirty="0" smtClean="0"/>
              <a:t>, where </a:t>
            </a:r>
            <a:r>
              <a:rPr lang="en-US" sz="2000" dirty="0"/>
              <a:t>your custom skill is created and where you define the things you can say to invoke your custom skill</a:t>
            </a:r>
            <a:r>
              <a:rPr lang="en-US" sz="2000" dirty="0" smtClean="0"/>
              <a:t>.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name of the skill is “</a:t>
            </a:r>
            <a:r>
              <a:rPr lang="en-US" sz="2000" b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  <a:sym typeface="Helvetica"/>
              </a:rPr>
              <a:t>Meraki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”, so every interaction will start with “</a:t>
            </a:r>
            <a:r>
              <a:rPr lang="en-US" sz="20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Alexa, ask Meraki </a:t>
            </a:r>
            <a:r>
              <a:rPr lang="en-US" sz="20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/>
              <a:t>Click the Alexa section of the menu: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4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7" name="Screen Shot 2016-09-09 at 2.15.17 AM.png" descr="Screen Shot 2016-09-09 at 2.15.1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3460" y="2886037"/>
            <a:ext cx="7391400" cy="14558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4036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New Skill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Select </a:t>
            </a:r>
            <a:r>
              <a:rPr lang="en-US" sz="2000" dirty="0"/>
              <a:t>Alexa Skills </a:t>
            </a:r>
            <a:r>
              <a:rPr lang="en-US" sz="2000" dirty="0" smtClean="0"/>
              <a:t>Kit: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	Next</a:t>
            </a:r>
            <a:r>
              <a:rPr lang="en-US" sz="2000" dirty="0"/>
              <a:t>, add a New Skill: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5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9" name="Screen Shot 2017-10-11 at 21.49.54.png" descr="Screen Shot 2017-10-11 at 21.49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851" y="5105400"/>
            <a:ext cx="1874791" cy="548409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0" name="Oval"/>
          <p:cNvSpPr/>
          <p:nvPr/>
        </p:nvSpPr>
        <p:spPr>
          <a:xfrm>
            <a:off x="4438385" y="5123259"/>
            <a:ext cx="2065724" cy="512690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1" name="Screen Shot 2017-10-11 at 21.48.58.png" descr="Screen Shot 2017-10-11 at 21.48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6685" y="1173853"/>
            <a:ext cx="2529122" cy="3291873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2" name="Oval"/>
          <p:cNvSpPr/>
          <p:nvPr/>
        </p:nvSpPr>
        <p:spPr>
          <a:xfrm>
            <a:off x="4497706" y="3732452"/>
            <a:ext cx="1947080" cy="512690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24335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Skill Info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	Choose “</a:t>
            </a:r>
            <a:r>
              <a:rPr lang="en-US" sz="2000" dirty="0">
                <a:solidFill>
                  <a:schemeClr val="accent3"/>
                </a:solidFill>
              </a:rPr>
              <a:t>Custom Interaction Model</a:t>
            </a:r>
            <a:r>
              <a:rPr lang="en-US" sz="2000" dirty="0"/>
              <a:t>” and </a:t>
            </a:r>
            <a:r>
              <a:rPr lang="en-US" sz="2000" dirty="0" smtClean="0"/>
              <a:t>enter the following names: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6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14" name="Screen Shot 2017-10-11 at 21.52.05.png" descr="Screen Shot 2017-10-11 at 21.52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277" y="1600200"/>
            <a:ext cx="7735343" cy="4420196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5" name="Oval"/>
          <p:cNvSpPr/>
          <p:nvPr/>
        </p:nvSpPr>
        <p:spPr>
          <a:xfrm>
            <a:off x="1921662" y="2646402"/>
            <a:ext cx="1306700" cy="529014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" name="Oval"/>
          <p:cNvSpPr/>
          <p:nvPr/>
        </p:nvSpPr>
        <p:spPr>
          <a:xfrm>
            <a:off x="7392584" y="2696585"/>
            <a:ext cx="2224458" cy="428648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Oval"/>
          <p:cNvSpPr/>
          <p:nvPr/>
        </p:nvSpPr>
        <p:spPr>
          <a:xfrm>
            <a:off x="7356866" y="4698206"/>
            <a:ext cx="733804" cy="529014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Oval"/>
          <p:cNvSpPr/>
          <p:nvPr/>
        </p:nvSpPr>
        <p:spPr>
          <a:xfrm>
            <a:off x="7356866" y="5408651"/>
            <a:ext cx="733804" cy="529014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81060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Intents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Copy </a:t>
            </a:r>
            <a:r>
              <a:rPr lang="en-US" sz="2000" dirty="0"/>
              <a:t>contents of </a:t>
            </a:r>
            <a:r>
              <a:rPr lang="en-US" sz="2000" u="sng" dirty="0">
                <a:hlinkClick r:id="rId2"/>
              </a:rPr>
              <a:t>Intent Schema</a:t>
            </a:r>
            <a:r>
              <a:rPr lang="en-US" sz="2000" dirty="0"/>
              <a:t> into Interaction Model</a:t>
            </a:r>
            <a:r>
              <a:rPr lang="en-US" sz="2000" dirty="0" smtClean="0"/>
              <a:t>: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7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11" name="Screen Shot 2017-10-11 at 22.18.07.png" descr="Screen Shot 2017-10-11 at 22.18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1600200"/>
            <a:ext cx="9144001" cy="42880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565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Intents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In </a:t>
            </a:r>
            <a:r>
              <a:rPr lang="en-US" sz="2000" dirty="0"/>
              <a:t>the bottom half of the same Interaction Model </a:t>
            </a:r>
            <a:r>
              <a:rPr lang="en-US" sz="2000" dirty="0" smtClean="0"/>
              <a:t>page, copy contents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from </a:t>
            </a:r>
            <a:r>
              <a:rPr lang="en-US" sz="2000" u="sng" dirty="0">
                <a:hlinkClick r:id="rId2"/>
              </a:rPr>
              <a:t>Sample </a:t>
            </a:r>
            <a:r>
              <a:rPr lang="en-US" sz="2000" u="sng" dirty="0" smtClean="0">
                <a:hlinkClick r:id="rId2"/>
              </a:rPr>
              <a:t>Utterances</a:t>
            </a:r>
            <a:r>
              <a:rPr lang="en-US" sz="2000" dirty="0" smtClean="0"/>
              <a:t>. These can be modified to phrases that you choose,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and be sure to modify your name as well for some of the functions to demo!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8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7" name="Screen Shot 2017-10-11 at 22.20.00.png" descr="Screen Shot 2017-10-11 at 22.20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2590800"/>
            <a:ext cx="8986649" cy="30454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369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to Your Lambda Function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A </a:t>
            </a:r>
            <a:r>
              <a:rPr lang="en-US" sz="2000" dirty="0"/>
              <a:t>unique endpoint (ARN: Amazon Resource Name) will be created for your Lambda function (shown in the upper right of the AWS console) which you will enter into the box below </a:t>
            </a:r>
            <a:r>
              <a:rPr lang="en-US" sz="2000" dirty="0" smtClean="0"/>
              <a:t>(the following </a:t>
            </a:r>
            <a:r>
              <a:rPr lang="en-US" sz="2000" dirty="0"/>
              <a:t>slides </a:t>
            </a:r>
            <a:r>
              <a:rPr lang="en-US" sz="2000" dirty="0" smtClean="0"/>
              <a:t>will </a:t>
            </a:r>
            <a:r>
              <a:rPr lang="en-US" sz="2000" dirty="0"/>
              <a:t>cover how to </a:t>
            </a:r>
            <a:r>
              <a:rPr lang="en-US" sz="2000" dirty="0" smtClean="0"/>
              <a:t>obtain this value, some return here afterwards).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9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9" name="Screen Shot 2017-10-11 at 23.42.15.png" descr="Screen Shot 2017-10-11 at 23.42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8" y="2209800"/>
            <a:ext cx="1946673" cy="3643313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10" name="Screen Shot 2016-09-09 at 3.42.02 AM.png" descr="Screen Shot 2016-09-09 at 3.42.0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2175" y="3292435"/>
            <a:ext cx="6645200" cy="1469432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1" name="Oval"/>
          <p:cNvSpPr/>
          <p:nvPr/>
        </p:nvSpPr>
        <p:spPr>
          <a:xfrm>
            <a:off x="1268100" y="4327885"/>
            <a:ext cx="2204491" cy="472715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6623953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Meraki Template Colors">
      <a:dk1>
        <a:srgbClr val="4E4B48"/>
      </a:dk1>
      <a:lt1>
        <a:srgbClr val="8F8F8F"/>
      </a:lt1>
      <a:dk2>
        <a:srgbClr val="FFFFFF"/>
      </a:dk2>
      <a:lt2>
        <a:srgbClr val="FFFFFF"/>
      </a:lt2>
      <a:accent1>
        <a:srgbClr val="64B546"/>
      </a:accent1>
      <a:accent2>
        <a:srgbClr val="FDCF06"/>
      </a:accent2>
      <a:accent3>
        <a:srgbClr val="F49E23"/>
      </a:accent3>
      <a:accent4>
        <a:srgbClr val="46B2A0"/>
      </a:accent4>
      <a:accent5>
        <a:srgbClr val="6170B5"/>
      </a:accent5>
      <a:accent6>
        <a:srgbClr val="7E62A8"/>
      </a:accent6>
      <a:hlink>
        <a:srgbClr val="0563C1"/>
      </a:hlink>
      <a:folHlink>
        <a:srgbClr val="A163A9"/>
      </a:folHlink>
    </a:clrScheme>
    <a:fontScheme name="Proxima Nova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eraki" id="{75FE218A-6DCE-404A-B564-FEC3922D83CD}" vid="{44AF162C-BF2E-5A47-B2AF-7C1A8ADE74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Meraki_PPT_Template</Template>
  <TotalTime>1863</TotalTime>
  <Words>778</Words>
  <Application>Microsoft Macintosh PowerPoint</Application>
  <PresentationFormat>Widescreen</PresentationFormat>
  <Paragraphs>127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.AppleSystemUIFont</vt:lpstr>
      <vt:lpstr>Calibri</vt:lpstr>
      <vt:lpstr>Helvetica</vt:lpstr>
      <vt:lpstr>HiraMinProN-W3</vt:lpstr>
      <vt:lpstr>LucidaGrande</vt:lpstr>
      <vt:lpstr>Proxima Nova Rg</vt:lpstr>
      <vt:lpstr>Arial</vt:lpstr>
      <vt:lpstr>Custom Design</vt:lpstr>
      <vt:lpstr>Meraki Dashboard API &amp; Amazon Alexa</vt:lpstr>
      <vt:lpstr>Amazon Alexa Skill</vt:lpstr>
      <vt:lpstr>Getting Started</vt:lpstr>
      <vt:lpstr>Developer Account</vt:lpstr>
      <vt:lpstr>Adding a New Skill</vt:lpstr>
      <vt:lpstr>Basic Skill Info</vt:lpstr>
      <vt:lpstr>Create Intents (1/2)</vt:lpstr>
      <vt:lpstr>Create Intents (2/2)</vt:lpstr>
      <vt:lpstr>Point to Your Lambda Function</vt:lpstr>
      <vt:lpstr>AWS Account</vt:lpstr>
      <vt:lpstr>Lambda Function (1/6)</vt:lpstr>
      <vt:lpstr>Lambda Function (2/6)</vt:lpstr>
      <vt:lpstr>Lambda Function (3/6)</vt:lpstr>
      <vt:lpstr>Lambda Function (4/6)</vt:lpstr>
      <vt:lpstr>Lambda Function (5/6)</vt:lpstr>
      <vt:lpstr>Lambda Function (6/6)</vt:lpstr>
      <vt:lpstr>Configure a Trigger</vt:lpstr>
      <vt:lpstr>Finalizing the Lambda Function</vt:lpstr>
      <vt:lpstr>Enable Testing</vt:lpstr>
      <vt:lpstr>Testing: Text</vt:lpstr>
      <vt:lpstr>Testing: Speech</vt:lpstr>
      <vt:lpstr>Sample Alexa Commands</vt:lpstr>
      <vt:lpstr>Alexa, ask Meraki…</vt:lpstr>
      <vt:lpstr>Example Demo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Cisco Meraki Overview</dc:title>
  <dc:creator>Microsoft Office User</dc:creator>
  <cp:lastModifiedBy>Microsoft Office User</cp:lastModifiedBy>
  <cp:revision>105</cp:revision>
  <dcterms:created xsi:type="dcterms:W3CDTF">2017-06-13T18:42:50Z</dcterms:created>
  <dcterms:modified xsi:type="dcterms:W3CDTF">2018-01-18T00:12:02Z</dcterms:modified>
</cp:coreProperties>
</file>